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60" r:id="rId4"/>
    <p:sldId id="262" r:id="rId5"/>
    <p:sldId id="276" r:id="rId6"/>
    <p:sldId id="267" r:id="rId7"/>
    <p:sldId id="277" r:id="rId8"/>
    <p:sldId id="274" r:id="rId9"/>
    <p:sldId id="268" r:id="rId10"/>
    <p:sldId id="275" r:id="rId11"/>
    <p:sldId id="279" r:id="rId12"/>
    <p:sldId id="281" r:id="rId13"/>
    <p:sldId id="273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060" autoAdjust="0"/>
  </p:normalViewPr>
  <p:slideViewPr>
    <p:cSldViewPr>
      <p:cViewPr>
        <p:scale>
          <a:sx n="98" d="100"/>
          <a:sy n="98" d="100"/>
        </p:scale>
        <p:origin x="-200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1015C3-BA75-4849-A83F-4B7FFBAFC967}" type="datetimeFigureOut">
              <a:rPr lang="ru-RU"/>
              <a:pPr>
                <a:defRPr/>
              </a:pPr>
              <a:t>10.07.2020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D43BC1-8AFB-4738-8E5C-0B897E8B7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84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B16FA-AB7C-48F4-8E50-D639164F5022}" type="datetime1">
              <a:rPr lang="ru-RU"/>
              <a:pPr>
                <a:defRPr/>
              </a:pPr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CEF47-C108-4BFC-A8B1-12D5FA3E5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6CFF-AC40-4299-B085-0FE244110D12}" type="datetime1">
              <a:rPr lang="ru-RU"/>
              <a:pPr>
                <a:defRPr/>
              </a:pPr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CA9D-5F01-4EE6-A583-E23E3F4D5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EEB0-7267-41B8-B450-BC7EF04155CF}" type="datetime1">
              <a:rPr lang="ru-RU"/>
              <a:pPr>
                <a:defRPr/>
              </a:pPr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5902-53D4-4D40-8190-4BB36CD0C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C1AF5-F55E-4342-A62B-929C946A476B}" type="datetime1">
              <a:rPr lang="ru-RU"/>
              <a:pPr>
                <a:defRPr/>
              </a:pPr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407F-66B6-49EB-818D-5A6A33F0B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84A0-88E4-4E36-A1A3-B0021195A76B}" type="datetime1">
              <a:rPr lang="ru-RU"/>
              <a:pPr>
                <a:defRPr/>
              </a:pPr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12FE-10E5-4B48-BE94-ED83C17CE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6B50-C6DB-448F-A3AF-3CED9F65E648}" type="datetime1">
              <a:rPr lang="ru-RU"/>
              <a:pPr>
                <a:defRPr/>
              </a:pPr>
              <a:t>10.07.2020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87A08-3971-459C-AD1D-32B6C8A21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CE3A-9799-465F-BD60-FEB7C012CBF1}" type="datetime1">
              <a:rPr lang="ru-RU"/>
              <a:pPr>
                <a:defRPr/>
              </a:pPr>
              <a:t>10.07.2020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08BB8-A441-4D02-8AE1-7BA1619C9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89439-988D-4B09-8BD2-E45B99D0E9E3}" type="datetime1">
              <a:rPr lang="ru-RU"/>
              <a:pPr>
                <a:defRPr/>
              </a:pPr>
              <a:t>10.07.2020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CD19-5366-47F6-BF2B-53167508D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F4735-1386-4147-8A45-A7E8360AD135}" type="datetime1">
              <a:rPr lang="ru-RU"/>
              <a:pPr>
                <a:defRPr/>
              </a:pPr>
              <a:t>10.07.2020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09C3-F9ED-4A67-9E3C-DB5EC59EB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7393-B6DE-46A9-B327-D57DAC1D3AB0}" type="datetime1">
              <a:rPr lang="ru-RU"/>
              <a:pPr>
                <a:defRPr/>
              </a:pPr>
              <a:t>10.07.2020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C63A-37CD-44BA-AAAD-BC0B24C33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59F25-2629-4726-AA0F-551FFA91BD9B}" type="datetime1">
              <a:rPr lang="ru-RU"/>
              <a:pPr>
                <a:defRPr/>
              </a:pPr>
              <a:t>10.07.2020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6BA5-F20C-40FD-AC2C-39CCBEFBF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A4588E-BDD6-4BAB-9396-C3CD53B8E529}" type="datetime1">
              <a:rPr lang="ru-RU"/>
              <a:pPr>
                <a:defRPr/>
              </a:pPr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DA4461-8C57-49D8-8574-13AC4798D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691681" y="0"/>
            <a:ext cx="7452320" cy="191683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бюджетное дошкольное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образовательное учреждение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детский сад №20 «Калинка»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Старооскольского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городского округа</a:t>
            </a:r>
          </a:p>
        </p:txBody>
      </p:sp>
      <p:pic>
        <p:nvPicPr>
          <p:cNvPr id="14338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9" y="116633"/>
            <a:ext cx="1727969" cy="144775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177BF-26BB-4472-B22B-04493252DC5E}" type="slidenum">
              <a:rPr lang="ru-RU" sz="1400"/>
              <a:pPr>
                <a:defRPr/>
              </a:pPr>
              <a:t>1</a:t>
            </a:fld>
            <a:endParaRPr lang="ru-RU" sz="140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1988840"/>
            <a:ext cx="8715436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ПРЕЗЕНТАЦИЯ БЕРЕЖЛИВОГО ПРОЕКТА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3212976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«Оптимизация процесса анкетирования родителей (законных представителей) по изучению запроса на предоставление платных образовательных услуг»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85720" y="5286388"/>
            <a:ext cx="6000792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Заведующий,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Мостовая Татьяна Александровна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Старый Оскол, 2020 г.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47663" y="0"/>
            <a:ext cx="8470900" cy="177323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cap="none" dirty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  <a:ea typeface="+mn-ea"/>
                <a:cs typeface="Arial" pitchFamily="34" charset="0"/>
              </a:rPr>
              <a:t>Введение в предметную область</a:t>
            </a:r>
            <a:br>
              <a:rPr lang="ru-RU" sz="2000" b="1" cap="none" dirty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  <a:ea typeface="+mn-ea"/>
                <a:cs typeface="Arial" pitchFamily="34" charset="0"/>
              </a:rPr>
            </a:br>
            <a:r>
              <a:rPr lang="ru-RU" sz="2000" b="1" cap="none" dirty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  <a:ea typeface="+mn-ea"/>
                <a:cs typeface="Arial" pitchFamily="34" charset="0"/>
              </a:rPr>
              <a:t>(описание ситуации «как БУДЕТ</a:t>
            </a:r>
            <a:r>
              <a:rPr lang="ru-RU" sz="2000" b="1" cap="none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  <a:ea typeface="+mn-ea"/>
                <a:cs typeface="Arial" pitchFamily="34" charset="0"/>
              </a:rPr>
              <a:t>»)</a:t>
            </a:r>
          </a:p>
          <a:p>
            <a:pPr>
              <a:defRPr/>
            </a:pPr>
            <a:endParaRPr lang="ru-RU" sz="3000" b="1" cap="none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  <a:ea typeface="+mn-ea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altLang="ru-RU" sz="20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altLang="ru-RU" sz="20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идеального </a:t>
            </a:r>
            <a:r>
              <a:rPr lang="ru-RU" altLang="ru-RU" sz="20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процесса</a:t>
            </a:r>
            <a:endParaRPr lang="ru-RU" sz="1000" b="1" cap="none" dirty="0" smtClean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  <a:p>
            <a:pPr algn="ctr" eaLnBrk="1" hangingPunct="1">
              <a:defRPr/>
            </a:pPr>
            <a:r>
              <a:rPr lang="ru-RU" sz="16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Оптимизация процесса анкетирования </a:t>
            </a:r>
            <a:r>
              <a:rPr lang="ru-RU" sz="16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родителей </a:t>
            </a:r>
            <a:r>
              <a:rPr lang="ru-RU" sz="16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(законных представителей)</a:t>
            </a:r>
            <a:br>
              <a:rPr lang="ru-RU" sz="16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по предоставлению </a:t>
            </a:r>
            <a:r>
              <a:rPr lang="ru-RU" sz="16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дополнительных </a:t>
            </a:r>
            <a:r>
              <a:rPr lang="ru-RU" sz="16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образовательных услуг»</a:t>
            </a:r>
            <a:endParaRPr lang="ru-RU" sz="1600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32440" y="6500813"/>
            <a:ext cx="45916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589AF42E-B272-43FA-BD3A-98E08D32654A}" type="slidenum">
              <a:rPr lang="ru-RU" altLang="ru-RU" b="1" smtClean="0">
                <a:solidFill>
                  <a:srgbClr val="215968"/>
                </a:solidFill>
              </a:rPr>
              <a:pPr algn="ctr"/>
              <a:t>10</a:t>
            </a:fld>
            <a:endParaRPr lang="ru-RU" altLang="ru-RU" b="1" smtClean="0">
              <a:solidFill>
                <a:srgbClr val="215968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8101013" y="2107126"/>
            <a:ext cx="503237" cy="34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4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6011863" y="2034399"/>
            <a:ext cx="503237" cy="37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3</a:t>
            </a:r>
          </a:p>
        </p:txBody>
      </p:sp>
      <p:sp>
        <p:nvSpPr>
          <p:cNvPr id="131" name="Стрелка вправо 130"/>
          <p:cNvSpPr/>
          <p:nvPr/>
        </p:nvSpPr>
        <p:spPr>
          <a:xfrm>
            <a:off x="2228850" y="3117074"/>
            <a:ext cx="366713" cy="2492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Стрелка вправо 131"/>
          <p:cNvSpPr/>
          <p:nvPr/>
        </p:nvSpPr>
        <p:spPr>
          <a:xfrm>
            <a:off x="4386263" y="3125011"/>
            <a:ext cx="427037" cy="2841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Стрелка вправо 132"/>
          <p:cNvSpPr/>
          <p:nvPr/>
        </p:nvSpPr>
        <p:spPr>
          <a:xfrm>
            <a:off x="6511925" y="3117074"/>
            <a:ext cx="365125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6" name="Таблица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981018"/>
              </p:ext>
            </p:extLst>
          </p:nvPr>
        </p:nvGraphicFramePr>
        <p:xfrm>
          <a:off x="598719" y="2584424"/>
          <a:ext cx="1751856" cy="13229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/>
                  </a:extLst>
                </a:gridCol>
              </a:tblGrid>
              <a:tr h="3214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Старший 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4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опроса в общей группе </a:t>
                      </a:r>
                      <a:r>
                        <a:rPr lang="ru-RU" alt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мессенджера</a:t>
                      </a:r>
                      <a:endParaRPr lang="ru-RU" alt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родителей ДОУ</a:t>
                      </a:r>
                      <a:endParaRPr lang="ru-RU" alt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710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5- 7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ru-RU" sz="900" b="1" dirty="0" smtClean="0"/>
                        <a:t> </a:t>
                      </a:r>
                      <a:r>
                        <a:rPr lang="ru-RU" sz="900" b="1" dirty="0" smtClean="0"/>
                        <a:t>мин.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40" name="Прямоугольник 139"/>
          <p:cNvSpPr/>
          <p:nvPr/>
        </p:nvSpPr>
        <p:spPr>
          <a:xfrm>
            <a:off x="332546" y="2580370"/>
            <a:ext cx="251520" cy="12549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</a:rPr>
              <a:t>ВХОД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8629009" y="2547064"/>
            <a:ext cx="288032" cy="1440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</a:rPr>
              <a:t>ВЫХОД</a:t>
            </a:r>
          </a:p>
        </p:txBody>
      </p:sp>
      <p:graphicFrame>
        <p:nvGraphicFramePr>
          <p:cNvPr id="142" name="Таблица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675611"/>
              </p:ext>
            </p:extLst>
          </p:nvPr>
        </p:nvGraphicFramePr>
        <p:xfrm>
          <a:off x="2609384" y="2587952"/>
          <a:ext cx="1735226" cy="13193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5226">
                  <a:extLst>
                    <a:ext uri="{9D8B030D-6E8A-4147-A177-3AD203B41FA5}"/>
                  </a:extLst>
                </a:gridCol>
              </a:tblGrid>
              <a:tr h="28107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dirty="0" smtClean="0"/>
                        <a:t>Родители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28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Заполнение </a:t>
                      </a:r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опроса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971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15 - 30 мин</a:t>
                      </a:r>
                      <a:r>
                        <a:rPr lang="ru-RU" sz="900" b="1" dirty="0" smtClean="0"/>
                        <a:t>.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3" name="Таблица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56053"/>
              </p:ext>
            </p:extLst>
          </p:nvPr>
        </p:nvGraphicFramePr>
        <p:xfrm>
          <a:off x="4839038" y="2467166"/>
          <a:ext cx="1646095" cy="151372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46095">
                  <a:extLst>
                    <a:ext uri="{9D8B030D-6E8A-4147-A177-3AD203B41FA5}"/>
                  </a:extLst>
                </a:gridCol>
              </a:tblGrid>
              <a:tr h="2504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Старший 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51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Внесение данных в электронную таблицу для подсчета результата</a:t>
                      </a:r>
                      <a:r>
                        <a:rPr lang="ru-RU" alt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анкетирования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07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5 – 10  мин.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8461" name="TextBox 48"/>
          <p:cNvSpPr txBox="1">
            <a:spLocks noChangeArrowheads="1"/>
          </p:cNvSpPr>
          <p:nvPr/>
        </p:nvSpPr>
        <p:spPr bwMode="auto">
          <a:xfrm>
            <a:off x="118268" y="5805264"/>
            <a:ext cx="4481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ВПП (время протекания процесса)  – 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32 мин - 57 </a:t>
            </a:r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мин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Экономия 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времени 6 часов (363 мин.)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851275" y="2034399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2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1835150" y="2015349"/>
            <a:ext cx="504825" cy="37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1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038269"/>
              </p:ext>
            </p:extLst>
          </p:nvPr>
        </p:nvGraphicFramePr>
        <p:xfrm>
          <a:off x="6940470" y="2529120"/>
          <a:ext cx="1682830" cy="14759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82830">
                  <a:extLst>
                    <a:ext uri="{9D8B030D-6E8A-4147-A177-3AD203B41FA5}"/>
                  </a:extLst>
                </a:gridCol>
              </a:tblGrid>
              <a:tr h="27459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Старший 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10192">
                <a:tc>
                  <a:txBody>
                    <a:bodyPr/>
                    <a:lstStyle/>
                    <a:p>
                      <a:pPr algn="ctr"/>
                      <a:endParaRPr lang="ru-RU" alt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сводной  анкеты по ДОУ</a:t>
                      </a:r>
                    </a:p>
                    <a:p>
                      <a:pPr algn="ctr"/>
                      <a:endParaRPr lang="ru-RU" alt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935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8-10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ru-RU" sz="900" b="1" dirty="0" smtClean="0"/>
                        <a:t>мин.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40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" y="-27384"/>
            <a:ext cx="1367929" cy="11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19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" y="50649"/>
            <a:ext cx="1367929" cy="11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7663" y="0"/>
            <a:ext cx="8470900" cy="177323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cap="none" dirty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  <a:ea typeface="+mn-ea"/>
                <a:cs typeface="Arial" pitchFamily="34" charset="0"/>
              </a:rPr>
              <a:t>Введение в предметную область</a:t>
            </a:r>
            <a:br>
              <a:rPr lang="ru-RU" sz="2000" b="1" cap="none" dirty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  <a:ea typeface="+mn-ea"/>
                <a:cs typeface="Arial" pitchFamily="34" charset="0"/>
              </a:rPr>
            </a:br>
            <a:r>
              <a:rPr lang="ru-RU" sz="2000" b="1" cap="none" dirty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  <a:ea typeface="+mn-ea"/>
                <a:cs typeface="Arial" pitchFamily="34" charset="0"/>
              </a:rPr>
              <a:t>(описание ситуации «как БУДЕТ»)</a:t>
            </a:r>
            <a:endParaRPr lang="ru-RU" sz="3000" b="1" cap="none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  <a:ea typeface="+mn-ea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altLang="ru-RU" sz="20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  <a:endParaRPr lang="ru-RU" sz="1000" b="1" cap="none" dirty="0" smtClean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  <a:p>
            <a:pPr algn="ctr" eaLnBrk="1" hangingPunct="1">
              <a:defRPr/>
            </a:pPr>
            <a:r>
              <a:rPr lang="ru-RU" sz="16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Оптимизация процесса анкетирования </a:t>
            </a:r>
            <a:r>
              <a:rPr lang="ru-RU" sz="16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родителей </a:t>
            </a:r>
            <a:r>
              <a:rPr lang="ru-RU" sz="16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(законных представителей)</a:t>
            </a:r>
            <a:br>
              <a:rPr lang="ru-RU" sz="16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по предоставлению </a:t>
            </a:r>
            <a:r>
              <a:rPr lang="ru-RU" sz="16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дополнительных </a:t>
            </a:r>
            <a:r>
              <a:rPr lang="ru-RU" sz="16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образовательных услуг»</a:t>
            </a:r>
            <a:endParaRPr lang="ru-RU" sz="1600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500813"/>
            <a:ext cx="34766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589AF42E-B272-43FA-BD3A-98E08D32654A}" type="slidenum">
              <a:rPr lang="ru-RU" altLang="ru-RU" b="1" smtClean="0">
                <a:solidFill>
                  <a:srgbClr val="215968"/>
                </a:solidFill>
              </a:rPr>
              <a:pPr algn="ctr"/>
              <a:t>11</a:t>
            </a:fld>
            <a:endParaRPr lang="ru-RU" altLang="ru-RU" b="1" smtClean="0">
              <a:solidFill>
                <a:srgbClr val="215968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95288" y="5516563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5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8101013" y="1916113"/>
            <a:ext cx="503237" cy="34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4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6011863" y="1916113"/>
            <a:ext cx="503237" cy="37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3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2557463" y="5589588"/>
            <a:ext cx="57467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6</a:t>
            </a:r>
          </a:p>
        </p:txBody>
      </p:sp>
      <p:sp>
        <p:nvSpPr>
          <p:cNvPr id="131" name="Стрелка вправо 130"/>
          <p:cNvSpPr/>
          <p:nvPr/>
        </p:nvSpPr>
        <p:spPr>
          <a:xfrm>
            <a:off x="2228850" y="2998788"/>
            <a:ext cx="366713" cy="2492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Стрелка вправо 131"/>
          <p:cNvSpPr/>
          <p:nvPr/>
        </p:nvSpPr>
        <p:spPr>
          <a:xfrm>
            <a:off x="4386263" y="3006725"/>
            <a:ext cx="427037" cy="2841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Стрелка вправо 132"/>
          <p:cNvSpPr/>
          <p:nvPr/>
        </p:nvSpPr>
        <p:spPr>
          <a:xfrm>
            <a:off x="6511925" y="2998788"/>
            <a:ext cx="365125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Стрелка вправо 133"/>
          <p:cNvSpPr/>
          <p:nvPr/>
        </p:nvSpPr>
        <p:spPr>
          <a:xfrm>
            <a:off x="8655050" y="3006725"/>
            <a:ext cx="363538" cy="2587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4843463" y="5516563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7</a:t>
            </a:r>
          </a:p>
        </p:txBody>
      </p:sp>
      <p:graphicFrame>
        <p:nvGraphicFramePr>
          <p:cNvPr id="136" name="Таблица 135"/>
          <p:cNvGraphicFramePr>
            <a:graphicFrameLocks noGrp="1"/>
          </p:cNvGraphicFramePr>
          <p:nvPr/>
        </p:nvGraphicFramePr>
        <p:xfrm>
          <a:off x="598719" y="2368772"/>
          <a:ext cx="1751856" cy="12035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/>
                  </a:extLst>
                </a:gridCol>
              </a:tblGrid>
              <a:tr h="3214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Старший 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4958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бланка анкеты ст. воспитателем</a:t>
                      </a:r>
                      <a:endParaRPr lang="ru-RU" alt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710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 мин.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7" name="Стрелка вправо 136"/>
          <p:cNvSpPr/>
          <p:nvPr/>
        </p:nvSpPr>
        <p:spPr>
          <a:xfrm>
            <a:off x="2214563" y="4613275"/>
            <a:ext cx="342900" cy="2746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Стрелка вправо 137"/>
          <p:cNvSpPr/>
          <p:nvPr/>
        </p:nvSpPr>
        <p:spPr>
          <a:xfrm>
            <a:off x="4397375" y="4624388"/>
            <a:ext cx="352425" cy="2635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332546" y="2338791"/>
            <a:ext cx="251520" cy="12549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</a:rPr>
              <a:t>ВХОД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8575853" y="4004320"/>
            <a:ext cx="288032" cy="1440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</a:rPr>
              <a:t>ВЫХОД</a:t>
            </a:r>
          </a:p>
        </p:txBody>
      </p:sp>
      <p:graphicFrame>
        <p:nvGraphicFramePr>
          <p:cNvPr id="142" name="Таблица 141"/>
          <p:cNvGraphicFramePr>
            <a:graphicFrameLocks noGrp="1"/>
          </p:cNvGraphicFramePr>
          <p:nvPr/>
        </p:nvGraphicFramePr>
        <p:xfrm>
          <a:off x="2609384" y="2348880"/>
          <a:ext cx="1735226" cy="13251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5226">
                  <a:extLst>
                    <a:ext uri="{9D8B030D-6E8A-4147-A177-3AD203B41FA5}"/>
                  </a:extLst>
                </a:gridCol>
              </a:tblGrid>
              <a:tr h="28107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Старший 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2812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Рассылка готового бланка  анкеты в каждую группу</a:t>
                      </a:r>
                      <a:endParaRPr lang="ru-RU" alt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9718"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/>
                        <a:t>5 ми</a:t>
                      </a:r>
                      <a:r>
                        <a:rPr lang="ru-RU" sz="900" b="1" dirty="0" smtClean="0"/>
                        <a:t>н. 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3" name="Таблица 142"/>
          <p:cNvGraphicFramePr>
            <a:graphicFrameLocks noGrp="1"/>
          </p:cNvGraphicFramePr>
          <p:nvPr/>
        </p:nvGraphicFramePr>
        <p:xfrm>
          <a:off x="4839038" y="2348880"/>
          <a:ext cx="1646095" cy="13022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46095">
                  <a:extLst>
                    <a:ext uri="{9D8B030D-6E8A-4147-A177-3AD203B41FA5}"/>
                  </a:extLst>
                </a:gridCol>
              </a:tblGrid>
              <a:tr h="2504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dirty="0" smtClean="0"/>
                        <a:t>Педагоги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511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опроса в группах мессенджера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07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5 - 10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ru-RU" sz="900" b="1" dirty="0" smtClean="0"/>
                        <a:t> мин.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4" name="Таблица 143"/>
          <p:cNvGraphicFramePr>
            <a:graphicFrameLocks noGrp="1"/>
          </p:cNvGraphicFramePr>
          <p:nvPr/>
        </p:nvGraphicFramePr>
        <p:xfrm>
          <a:off x="6875722" y="2348880"/>
          <a:ext cx="1751856" cy="11821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/>
                  </a:extLst>
                </a:gridCol>
              </a:tblGrid>
              <a:tr h="231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dirty="0" smtClean="0"/>
                        <a:t>Родители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20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Заполнение анкет 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804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90 - 120  мин.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5" name="Таблица 144"/>
          <p:cNvGraphicFramePr>
            <a:graphicFrameLocks noGrp="1"/>
          </p:cNvGraphicFramePr>
          <p:nvPr/>
        </p:nvGraphicFramePr>
        <p:xfrm>
          <a:off x="429108" y="4005064"/>
          <a:ext cx="1751856" cy="145578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/>
                  </a:extLst>
                </a:gridCol>
              </a:tblGrid>
              <a:tr h="2233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педагоги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27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Подсчёт результатов анкетирования и составление итогового листа воспитателем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459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10 - 15 мин. 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6" name="Таблица 145"/>
          <p:cNvGraphicFramePr>
            <a:graphicFrameLocks noGrp="1"/>
          </p:cNvGraphicFramePr>
          <p:nvPr/>
        </p:nvGraphicFramePr>
        <p:xfrm>
          <a:off x="2589348" y="4005065"/>
          <a:ext cx="1751856" cy="148103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/>
                  </a:extLst>
                </a:gridCol>
              </a:tblGrid>
              <a:tr h="20866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Педагоги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08705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Рассылка готового  итогового листа анкеты ст. воспитателю для составления  сводной анкеты</a:t>
                      </a:r>
                      <a:endParaRPr lang="ru-RU" alt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279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5 мин. 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7" name="Таблица 146"/>
          <p:cNvGraphicFramePr>
            <a:graphicFrameLocks noGrp="1"/>
          </p:cNvGraphicFramePr>
          <p:nvPr/>
        </p:nvGraphicFramePr>
        <p:xfrm>
          <a:off x="4781880" y="4005064"/>
          <a:ext cx="1682830" cy="15141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82830">
                  <a:extLst>
                    <a:ext uri="{9D8B030D-6E8A-4147-A177-3AD203B41FA5}"/>
                  </a:extLst>
                </a:gridCol>
              </a:tblGrid>
              <a:tr h="25058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Старший 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24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Внесение данных в электронную таблицу для подсчета результата</a:t>
                      </a:r>
                      <a:r>
                        <a:rPr lang="ru-RU" alt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анкетирования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093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5 – 10  мин.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51" name="Стрелка вправо 150"/>
          <p:cNvSpPr/>
          <p:nvPr/>
        </p:nvSpPr>
        <p:spPr>
          <a:xfrm>
            <a:off x="46038" y="4632325"/>
            <a:ext cx="349250" cy="2746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461" name="TextBox 48"/>
          <p:cNvSpPr txBox="1">
            <a:spLocks noChangeArrowheads="1"/>
          </p:cNvSpPr>
          <p:nvPr/>
        </p:nvSpPr>
        <p:spPr bwMode="auto">
          <a:xfrm>
            <a:off x="101600" y="6124575"/>
            <a:ext cx="44815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ВПП (время протекания процесса)  – 3 часа (150 мин) -  3,25 часа (195 мин.)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Экономия времени 3 - 3,75 часа (46 -55%)</a:t>
            </a:r>
          </a:p>
        </p:txBody>
      </p:sp>
      <p:graphicFrame>
        <p:nvGraphicFramePr>
          <p:cNvPr id="155" name="Таблица 154"/>
          <p:cNvGraphicFramePr>
            <a:graphicFrameLocks noGrp="1"/>
          </p:cNvGraphicFramePr>
          <p:nvPr/>
        </p:nvGraphicFramePr>
        <p:xfrm>
          <a:off x="5557838" y="6284913"/>
          <a:ext cx="3606800" cy="3032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06800">
                  <a:extLst>
                    <a:ext uri="{9D8B030D-6E8A-4147-A177-3AD203B41FA5}"/>
                  </a:extLst>
                </a:gridCol>
              </a:tblGrid>
              <a:tr h="303212">
                <a:tc>
                  <a:txBody>
                    <a:bodyPr/>
                    <a:lstStyle/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r>
                        <a:rPr lang="ru-RU" alt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мобильного интернета </a:t>
                      </a:r>
                      <a:r>
                        <a:rPr lang="ru-RU" alt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 родителей</a:t>
                      </a:r>
                      <a:endParaRPr lang="ru-RU" alt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806" marB="45806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0" name="Прямоугольник 129"/>
          <p:cNvSpPr/>
          <p:nvPr/>
        </p:nvSpPr>
        <p:spPr>
          <a:xfrm>
            <a:off x="3851275" y="1916113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2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1835150" y="1897063"/>
            <a:ext cx="504825" cy="37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1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893023" y="4005065"/>
          <a:ext cx="1682830" cy="14759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82830">
                  <a:extLst>
                    <a:ext uri="{9D8B030D-6E8A-4147-A177-3AD203B41FA5}"/>
                  </a:extLst>
                </a:gridCol>
              </a:tblGrid>
              <a:tr h="27459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Старший 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10192">
                <a:tc>
                  <a:txBody>
                    <a:bodyPr/>
                    <a:lstStyle/>
                    <a:p>
                      <a:pPr algn="ctr"/>
                      <a:endParaRPr lang="ru-RU" alt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сводной  анкеты по ДОУ</a:t>
                      </a:r>
                    </a:p>
                    <a:p>
                      <a:pPr algn="ctr"/>
                      <a:endParaRPr lang="ru-RU" alt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935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10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ru-RU" sz="900" b="1" dirty="0" smtClean="0"/>
                        <a:t>мин.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6524625" y="4613275"/>
            <a:ext cx="352425" cy="2635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48488" y="5516563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8</a:t>
            </a:r>
          </a:p>
        </p:txBody>
      </p:sp>
      <p:sp>
        <p:nvSpPr>
          <p:cNvPr id="41" name="Пятно 1 60"/>
          <p:cNvSpPr/>
          <p:nvPr/>
        </p:nvSpPr>
        <p:spPr>
          <a:xfrm>
            <a:off x="4910138" y="6124575"/>
            <a:ext cx="617537" cy="72707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2" name="Пятно 1 60"/>
          <p:cNvSpPr/>
          <p:nvPr/>
        </p:nvSpPr>
        <p:spPr>
          <a:xfrm>
            <a:off x="8120063" y="3149600"/>
            <a:ext cx="617537" cy="72548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18946" y="10680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17.09.2019г.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Прямоугольник 54"/>
          <p:cNvSpPr>
            <a:spLocks noChangeArrowheads="1"/>
          </p:cNvSpPr>
          <p:nvPr/>
        </p:nvSpPr>
        <p:spPr bwMode="auto">
          <a:xfrm>
            <a:off x="5848513" y="5906271"/>
            <a:ext cx="3046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1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П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роблемные участки 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331640" y="241093"/>
            <a:ext cx="7358114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ОСНОВНЫЕ БЛОКИ РАБОТ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ПРОЕКТА</a:t>
            </a:r>
          </a:p>
          <a:p>
            <a:pPr lvl="0" algn="ctr">
              <a:spcBef>
                <a:spcPct val="20000"/>
              </a:spcBef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Group 1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405540"/>
              </p:ext>
            </p:extLst>
          </p:nvPr>
        </p:nvGraphicFramePr>
        <p:xfrm>
          <a:off x="214278" y="1571612"/>
          <a:ext cx="8750210" cy="441194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834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41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39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6304"/>
                <a:gridCol w="1656184"/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96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4034" marB="440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4034" marB="440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Длительность, дней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4034" marB="440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Ответственный исполнитель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4034" marB="440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Подтверждающий документ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4034" marB="440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Начало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4034" marB="440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Окончание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4034" marB="44034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13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Составление готовых электронных  табличных форм анкетирования по предоставлению  дополнительных образовательных услуг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дней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marT="42116" marB="42116" anchor="ctr" horzOverflow="overflow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Мостовая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Т.А.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Кейс электронных  табличных форм анкетирования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marT="42116" marB="421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23.09.2019 г.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marT="42116" marB="421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08.10. 2019г.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marT="42116" marB="42116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44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Подготовка электронных таблиц в </a:t>
                      </a:r>
                      <a:r>
                        <a:rPr lang="en-US" sz="1200" dirty="0" smtClean="0"/>
                        <a:t>Ex</a:t>
                      </a:r>
                      <a:r>
                        <a:rPr lang="ru-RU" sz="1200" dirty="0" smtClean="0"/>
                        <a:t>с</a:t>
                      </a:r>
                      <a:r>
                        <a:rPr lang="en-US" sz="1200" dirty="0" smtClean="0"/>
                        <a:t>el </a:t>
                      </a:r>
                      <a:r>
                        <a:rPr lang="ru-RU" sz="1200" dirty="0" smtClean="0"/>
                        <a:t> для внесения и обработки данных по каждой</a:t>
                      </a:r>
                      <a:r>
                        <a:rPr lang="ru-RU" sz="1200" baseline="0" dirty="0" smtClean="0"/>
                        <a:t> группе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дней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marT="42116" marB="42116" anchor="ctr" horzOverflow="overflow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Гунько </a:t>
                      </a:r>
                      <a:r>
                        <a:rPr lang="ru-RU" sz="1200" dirty="0" smtClean="0"/>
                        <a:t>Ю.О.</a:t>
                      </a:r>
                    </a:p>
                    <a:p>
                      <a:r>
                        <a:rPr lang="ru-RU" sz="1200" dirty="0" smtClean="0"/>
                        <a:t>Чеснокова Н.В.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Кейс </a:t>
                      </a:r>
                      <a:r>
                        <a:rPr lang="ru-RU" sz="1200" dirty="0" smtClean="0"/>
                        <a:t>электронных таблиц в </a:t>
                      </a:r>
                      <a:r>
                        <a:rPr lang="en-US" sz="1200" dirty="0" smtClean="0"/>
                        <a:t>Ex</a:t>
                      </a:r>
                      <a:r>
                        <a:rPr lang="ru-RU" sz="1200" dirty="0" smtClean="0"/>
                        <a:t>с</a:t>
                      </a:r>
                      <a:r>
                        <a:rPr lang="en-US" sz="1200" dirty="0" smtClean="0"/>
                        <a:t>el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marT="42116" marB="421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09.10.2019 г.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marT="42116" marB="421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24.10.2019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marT="42116" marB="42116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77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Создание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групп в </a:t>
                      </a:r>
                      <a:r>
                        <a:rPr lang="en-US" sz="1200" dirty="0" smtClean="0"/>
                        <a:t>Viber</a:t>
                      </a:r>
                      <a:r>
                        <a:rPr lang="ru-RU" sz="1200" dirty="0" smtClean="0"/>
                        <a:t>, </a:t>
                      </a:r>
                      <a:r>
                        <a:rPr lang="en-US" sz="1200" dirty="0" smtClean="0"/>
                        <a:t> WhatsApp </a:t>
                      </a:r>
                      <a:r>
                        <a:rPr lang="ru-RU" sz="1200" dirty="0" smtClean="0"/>
                        <a:t>для каждой</a:t>
                      </a:r>
                      <a:r>
                        <a:rPr lang="ru-RU" sz="1200" baseline="0" dirty="0" smtClean="0"/>
                        <a:t> группы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дня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marT="42116" marB="42116" anchor="ctr" horzOverflow="overflow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Брежнева Е.И.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Скриншоты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marT="42116" marB="421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25.10.2019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marT="42116" marB="421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28.10.2019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marT="42116" marB="42116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423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Апробация </a:t>
                      </a:r>
                      <a:r>
                        <a:rPr lang="ru-RU" sz="1200" dirty="0" smtClean="0"/>
                        <a:t>разработанных электронных форм и таблиц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 дней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marT="42116" marB="42116" anchor="ctr" horzOverflow="overflow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Мостовая </a:t>
                      </a:r>
                      <a:r>
                        <a:rPr lang="ru-RU" sz="1200" dirty="0" smtClean="0"/>
                        <a:t>Т.А.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Отчёт по результатам апробации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marT="42116" marB="421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29.10.2019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marT="42116" marB="421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29.12.2019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marT="42116" marB="42116" anchor="ctr" horzOverflow="overflow"/>
                </a:tc>
              </a:tr>
            </a:tbl>
          </a:graphicData>
        </a:graphic>
      </p:graphicFrame>
      <p:pic>
        <p:nvPicPr>
          <p:cNvPr id="8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" y="50649"/>
            <a:ext cx="1367929" cy="11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15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10588" y="6429375"/>
            <a:ext cx="481012" cy="31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E4811A37-E482-4647-B89B-95C8A76507D8}" type="slidenum">
              <a:rPr lang="ru-RU" altLang="ru-RU" b="1" smtClean="0">
                <a:solidFill>
                  <a:srgbClr val="215968"/>
                </a:solidFill>
              </a:rPr>
              <a:pPr algn="ctr"/>
              <a:t>13</a:t>
            </a:fld>
            <a:endParaRPr lang="ru-RU" altLang="ru-RU" b="1" smtClean="0">
              <a:solidFill>
                <a:srgbClr val="215968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4300" y="71438"/>
            <a:ext cx="9053513" cy="7651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Достигнутые результаты (было и стало)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1404938" y="806450"/>
            <a:ext cx="132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БЫЛО</a:t>
            </a:r>
          </a:p>
        </p:txBody>
      </p:sp>
      <p:sp>
        <p:nvSpPr>
          <p:cNvPr id="12" name="TextBox 52"/>
          <p:cNvSpPr txBox="1">
            <a:spLocks noChangeArrowheads="1"/>
          </p:cNvSpPr>
          <p:nvPr/>
        </p:nvSpPr>
        <p:spPr bwMode="auto">
          <a:xfrm>
            <a:off x="5730875" y="708025"/>
            <a:ext cx="127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СТАЛО</a:t>
            </a:r>
          </a:p>
        </p:txBody>
      </p:sp>
      <p:sp>
        <p:nvSpPr>
          <p:cNvPr id="21510" name="Прямоугольник 13"/>
          <p:cNvSpPr>
            <a:spLocks noChangeArrowheads="1"/>
          </p:cNvSpPr>
          <p:nvPr/>
        </p:nvSpPr>
        <p:spPr bwMode="auto">
          <a:xfrm>
            <a:off x="2366963" y="2871788"/>
            <a:ext cx="424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ПРОЦЕССА:</a:t>
            </a:r>
            <a:r>
              <a:rPr lang="en-US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Прямоугольник 14"/>
          <p:cNvSpPr>
            <a:spLocks noChangeArrowheads="1"/>
          </p:cNvSpPr>
          <p:nvPr/>
        </p:nvSpPr>
        <p:spPr bwMode="auto">
          <a:xfrm>
            <a:off x="847725" y="3271838"/>
            <a:ext cx="4572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5,5 часов(330мин. ) </a:t>
            </a:r>
          </a:p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7 часов (420 мин.)</a:t>
            </a:r>
          </a:p>
          <a:p>
            <a:pPr algn="ctr"/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Прямоугольник 15"/>
          <p:cNvSpPr>
            <a:spLocks noChangeArrowheads="1"/>
          </p:cNvSpPr>
          <p:nvPr/>
        </p:nvSpPr>
        <p:spPr bwMode="auto">
          <a:xfrm>
            <a:off x="3308350" y="3271838"/>
            <a:ext cx="45720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b="1"/>
              <a:t>СТАЛО</a:t>
            </a:r>
            <a:r>
              <a:rPr lang="ru-RU" altLang="ru-RU"/>
              <a:t>:</a:t>
            </a:r>
          </a:p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3 часа (150 мин) </a:t>
            </a:r>
          </a:p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-  </a:t>
            </a:r>
          </a:p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3,25 часа (195 мин.)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08400" y="3573463"/>
            <a:ext cx="1309688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Прямоугольник 17"/>
          <p:cNvSpPr>
            <a:spLocks noChangeArrowheads="1"/>
          </p:cNvSpPr>
          <p:nvPr/>
        </p:nvSpPr>
        <p:spPr bwMode="auto">
          <a:xfrm>
            <a:off x="2000250" y="4754563"/>
            <a:ext cx="532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ЭКОНОМИЯ ВРЕМЕНИ:  3 – 3,25 часа  (55%)</a:t>
            </a:r>
          </a:p>
        </p:txBody>
      </p:sp>
      <p:sp>
        <p:nvSpPr>
          <p:cNvPr id="21521" name="Прямоугольник 18"/>
          <p:cNvSpPr>
            <a:spLocks noChangeArrowheads="1"/>
          </p:cNvSpPr>
          <p:nvPr/>
        </p:nvSpPr>
        <p:spPr bwMode="auto">
          <a:xfrm>
            <a:off x="411163" y="5143500"/>
            <a:ext cx="8482012" cy="1539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СНИЖЕНИЕ ВРЕМЕННЫХ ПОТЕРЬ  ЗА СЧЕТ </a:t>
            </a:r>
          </a:p>
          <a:p>
            <a:pPr marL="285750" indent="-285750" algn="ctr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внедрения онлайн-опросника  в мессенджерах</a:t>
            </a:r>
          </a:p>
          <a:p>
            <a:pPr marL="285750" indent="-285750" algn="ctr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ассылки бланка анкеты и итогового листа с помощью электронной почты</a:t>
            </a:r>
          </a:p>
          <a:p>
            <a:pPr marL="285750" indent="-285750" algn="ctr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создания электронной табличной формы для подсчета итоговых данных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solidFill>
                <a:srgbClr val="9BBB5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8711" r="61371" b="43750"/>
          <a:stretch>
            <a:fillRect/>
          </a:stretch>
        </p:blipFill>
        <p:spPr bwMode="auto">
          <a:xfrm>
            <a:off x="755650" y="2871788"/>
            <a:ext cx="1155700" cy="113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4" t="6152" r="20132" b="4187"/>
          <a:stretch>
            <a:fillRect/>
          </a:stretch>
        </p:blipFill>
        <p:spPr bwMode="auto">
          <a:xfrm>
            <a:off x="6965950" y="2736850"/>
            <a:ext cx="1087438" cy="113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Рисунок 23" descr="дверь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320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Рисунок 24" descr="дверь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206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Рисунок 25" descr="дверь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320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26" descr="человек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95463"/>
            <a:ext cx="24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 flipH="1">
            <a:off x="611188" y="1989138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650875" y="1357313"/>
            <a:ext cx="536575" cy="271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50875" y="2349500"/>
            <a:ext cx="536575" cy="158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1525" name="Рисунок 31" descr="человек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274888"/>
            <a:ext cx="182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Рисунок 32" descr="человек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95463"/>
            <a:ext cx="182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Рисунок 33" descr="человек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166938"/>
            <a:ext cx="182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Рисунок 34" descr="человек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24025"/>
            <a:ext cx="182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Рисунок 35" descr="человек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179638"/>
            <a:ext cx="182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Рисунок 36" descr="дверь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1736725"/>
            <a:ext cx="7762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Выноска со стрелкой вправо 38"/>
          <p:cNvSpPr/>
          <p:nvPr/>
        </p:nvSpPr>
        <p:spPr>
          <a:xfrm>
            <a:off x="1604963" y="1550988"/>
            <a:ext cx="1398587" cy="1084262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32" name="Рисунок 39" descr="человек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717675"/>
            <a:ext cx="182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Рисунок 46" descr="человек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601788"/>
            <a:ext cx="28733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Прямая со стрелкой 47"/>
          <p:cNvCxnSpPr/>
          <p:nvPr/>
        </p:nvCxnSpPr>
        <p:spPr>
          <a:xfrm flipV="1">
            <a:off x="5251450" y="1460500"/>
            <a:ext cx="603250" cy="130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537325" y="1454150"/>
            <a:ext cx="5953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5251450" y="2084388"/>
            <a:ext cx="652463" cy="160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1537" name="Рисунок 68" descr="человек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50988"/>
            <a:ext cx="33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Рисунок 71" descr="человек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2011363"/>
            <a:ext cx="2857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Рисунок 72" descr="человек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412875"/>
            <a:ext cx="2857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Рисунок 73" descr="человек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1903413"/>
            <a:ext cx="28416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Рисунок 74" descr="человек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1268413"/>
            <a:ext cx="28416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2" name="Рисунок 75" descr="человек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1916113"/>
            <a:ext cx="2857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Рисунок 76" descr="человек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1341438"/>
            <a:ext cx="28416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Прямая со стрелкой 77"/>
          <p:cNvCxnSpPr/>
          <p:nvPr/>
        </p:nvCxnSpPr>
        <p:spPr>
          <a:xfrm flipH="1" flipV="1">
            <a:off x="6559550" y="2179638"/>
            <a:ext cx="577850" cy="90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1545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1665288"/>
            <a:ext cx="3571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6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601788"/>
            <a:ext cx="7381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7" name="Picture 27" descr="https://im0-tub-ru.yandex.net/i?id=6054c511aef9539166e18bec51bc59ee&amp;n=33&amp;w=225&amp;h=15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271963"/>
            <a:ext cx="1560513" cy="1114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48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r="15752"/>
          <a:stretch>
            <a:fillRect/>
          </a:stretch>
        </p:blipFill>
        <p:spPr bwMode="auto">
          <a:xfrm>
            <a:off x="7251700" y="4241800"/>
            <a:ext cx="1281113" cy="1166813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Объект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9" y="50649"/>
            <a:ext cx="1367929" cy="11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78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209C3-F9ED-4A67-9E3C-DB5EC59EB71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>
            <a:spLocks noGrp="1"/>
          </p:cNvSpPr>
          <p:nvPr>
            <p:ph type="title"/>
          </p:nvPr>
        </p:nvSpPr>
        <p:spPr>
          <a:xfrm>
            <a:off x="260350" y="188913"/>
            <a:ext cx="8632825" cy="655637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Паспорт проекта 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ea typeface="SimSun"/>
                <a:cs typeface="Times New Roman" pitchFamily="18" charset="0"/>
              </a:rPr>
              <a:t>Оптимизация процесса анкетирования родителей (законных представителей) по изучению запроса на предоставление платных образовательных услуг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»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33363" y="713334"/>
            <a:ext cx="8636000" cy="1491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33363" y="2259318"/>
            <a:ext cx="8636000" cy="13807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60857" y="3573016"/>
            <a:ext cx="8621713" cy="17087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53076" y="2282595"/>
            <a:ext cx="2579688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Обоснование выбора процесса</a:t>
            </a: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98450" y="3573016"/>
            <a:ext cx="1212850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</p:txBody>
      </p:sp>
      <p:sp>
        <p:nvSpPr>
          <p:cNvPr id="16391" name="TextBox 12"/>
          <p:cNvSpPr txBox="1">
            <a:spLocks noChangeArrowheads="1"/>
          </p:cNvSpPr>
          <p:nvPr/>
        </p:nvSpPr>
        <p:spPr bwMode="auto">
          <a:xfrm>
            <a:off x="253076" y="682157"/>
            <a:ext cx="64420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 детский сад №20 «Калинка»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Старооскольского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Адрес:  Белгородская область, г. Старый Оскол м-н Восточный д.52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Границы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процесса: 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поступления запроса из УО  о предоставлении информации о востребованных платных образовательных услугах до сдачи аналитической информации в УО по результатам анкетирования родителей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179512" y="2564904"/>
            <a:ext cx="87904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Длительный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процесс анкетирования родителей (3 – 4 часа)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Длительный процесс обработки анкет родителей (1час 40 мин)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Отсутствие электронной системы сбора и обработки запросов родителей (законных представителей) по предоставлению платных образовательных услуг.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4.Неудовлетворенность родителей необходимостью заполнения анкет во время прихода за ребенком в вечернее время.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252414" y="3789040"/>
            <a:ext cx="9072114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качества предоставления образовательных услуг, уровня конкурентоспособности ДОУ.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времени протекания процесса с 320-430 минут до 150  -195 минут.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уровня удовлетворенности родителей качеством предоставления образовательных услуг с 67%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100%.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материальных расходов при проведении анкетирования родителей с 300 руб. 	до 0 руб.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уровня удовлетворенности педагогов  качеством организации взаимодействия с семьями воспитанников с 56% до 100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52413" y="5301208"/>
            <a:ext cx="8621712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260857" y="5229200"/>
            <a:ext cx="1547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Эффекты 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5475" y="5663197"/>
            <a:ext cx="2133600" cy="365125"/>
          </a:xfrm>
        </p:spPr>
        <p:txBody>
          <a:bodyPr/>
          <a:lstStyle/>
          <a:p>
            <a:pPr>
              <a:defRPr/>
            </a:pPr>
            <a:fld id="{42A66ECD-A63B-46D7-92F8-1CECA73B416D}" type="slidenum">
              <a:rPr lang="ru-RU" sz="14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8" name="Picture 5"/>
          <p:cNvPicPr>
            <a:picLocks noChangeAspect="1" noChangeArrowheads="1"/>
          </p:cNvPicPr>
          <p:nvPr/>
        </p:nvPicPr>
        <p:blipFill>
          <a:blip r:embed="rId2"/>
          <a:srcRect l="13248"/>
          <a:stretch>
            <a:fillRect/>
          </a:stretch>
        </p:blipFill>
        <p:spPr bwMode="auto">
          <a:xfrm>
            <a:off x="6876256" y="764704"/>
            <a:ext cx="1907382" cy="141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50825" y="672753"/>
            <a:ext cx="2089150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Общая информация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5301208"/>
            <a:ext cx="8845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временных потерь при проведении анкетирования родителей.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Создание электронной системы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сбора и анализа  результатов образовательных запросов родителей (законных представителей).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временных потерь при обработке данных.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Повышение уровня удовлетворенности родителей качеством предоставления образовательных услуг.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Повышение уровня удовлетворенности педагогов  качеством организации взаимодействия с семьями воспитанников.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257791" y="3630613"/>
            <a:ext cx="8621713" cy="2463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41300" y="1273175"/>
            <a:ext cx="8637588" cy="2136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317500" y="1306513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  <a:cs typeface="+mn-cs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315913" y="3630613"/>
            <a:ext cx="2189162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  <a:cs typeface="+mn-cs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3375"/>
            <a:ext cx="8648700" cy="4397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Команда проекта </a:t>
            </a: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1885950" y="1341438"/>
            <a:ext cx="1538288" cy="153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ct val="125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  <a:cs typeface="+mn-cs"/>
              </a:rPr>
              <a:t>Заказчик проекта</a:t>
            </a:r>
            <a:endParaRPr lang="en-US" altLang="ru-RU" sz="1000" kern="0" dirty="0" smtClean="0">
              <a:solidFill>
                <a:srgbClr val="00295C"/>
              </a:solidFill>
              <a:cs typeface="+mn-cs"/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3938588" y="3076575"/>
            <a:ext cx="1785937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  <a:cs typeface="+mn-cs"/>
              </a:rPr>
              <a:t>Т.А. Мостовая, </a:t>
            </a:r>
            <a:r>
              <a:rPr lang="ru-RU" altLang="ru-RU" sz="1000" b="1" kern="0" dirty="0" smtClean="0">
                <a:solidFill>
                  <a:srgbClr val="00295C"/>
                </a:solidFill>
                <a:cs typeface="+mn-cs"/>
              </a:rPr>
              <a:t>старший воспитатель</a:t>
            </a:r>
            <a:endParaRPr lang="ru-RU" altLang="ru-RU" sz="1000" b="1" kern="0" dirty="0" smtClean="0">
              <a:solidFill>
                <a:srgbClr val="00295C"/>
              </a:solidFill>
              <a:cs typeface="+mn-cs"/>
            </a:endParaRP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3178175" y="1341438"/>
            <a:ext cx="2155825" cy="153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ct val="89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  <a:cs typeface="+mn-cs"/>
              </a:rPr>
              <a:t>Руководитель проекта</a:t>
            </a:r>
            <a:endParaRPr lang="en-US" altLang="ru-RU" sz="1000" kern="0" dirty="0" smtClean="0">
              <a:solidFill>
                <a:srgbClr val="00295C"/>
              </a:solidFill>
              <a:cs typeface="+mn-cs"/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611188" y="5734050"/>
            <a:ext cx="123825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  <a:cs typeface="+mn-cs"/>
              </a:rPr>
              <a:t>Гунько Ю.О.,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  <a:cs typeface="+mn-cs"/>
              </a:rPr>
              <a:t>воспитатель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/>
          <a:p>
            <a:pPr>
              <a:defRPr/>
            </a:pPr>
            <a:fld id="{298603F0-9A35-47C0-87B4-20BBA7BDB865}" type="slidenum">
              <a:rPr lang="ru-RU" sz="1400"/>
              <a:pPr>
                <a:defRPr/>
              </a:pPr>
              <a:t>4</a:t>
            </a:fld>
            <a:endParaRPr lang="ru-RU" sz="1400" dirty="0"/>
          </a:p>
        </p:txBody>
      </p:sp>
      <p:sp>
        <p:nvSpPr>
          <p:cNvPr id="30" name="Rectangle 53"/>
          <p:cNvSpPr txBox="1">
            <a:spLocks noChangeArrowheads="1"/>
          </p:cNvSpPr>
          <p:nvPr/>
        </p:nvSpPr>
        <p:spPr bwMode="auto">
          <a:xfrm>
            <a:off x="2195513" y="5734050"/>
            <a:ext cx="123825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rgbClr val="00295C"/>
                </a:solidFill>
                <a:cs typeface="+mn-cs"/>
              </a:rPr>
              <a:t>Чеснокова</a:t>
            </a:r>
            <a:r>
              <a:rPr lang="ru-RU" altLang="ru-RU" sz="1000" b="1" kern="0" dirty="0" smtClean="0">
                <a:solidFill>
                  <a:srgbClr val="00295C"/>
                </a:solidFill>
                <a:cs typeface="+mn-cs"/>
              </a:rPr>
              <a:t> Н.В.,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  <a:cs typeface="+mn-cs"/>
              </a:rPr>
              <a:t>воспитатель</a:t>
            </a:r>
          </a:p>
        </p:txBody>
      </p:sp>
      <p:sp>
        <p:nvSpPr>
          <p:cNvPr id="23" name="Rectangle 53"/>
          <p:cNvSpPr txBox="1">
            <a:spLocks noChangeArrowheads="1"/>
          </p:cNvSpPr>
          <p:nvPr/>
        </p:nvSpPr>
        <p:spPr bwMode="auto">
          <a:xfrm>
            <a:off x="3644899" y="5734049"/>
            <a:ext cx="123825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  <a:cs typeface="+mn-cs"/>
              </a:rPr>
              <a:t>Брежнева Е.И..,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  <a:cs typeface="+mn-cs"/>
              </a:rPr>
              <a:t>воспитатель</a:t>
            </a:r>
          </a:p>
        </p:txBody>
      </p:sp>
      <p:pic>
        <p:nvPicPr>
          <p:cNvPr id="4098" name="Picture 2" descr="D:\рабочая ДС 20\фото воспитатели\Фото воспитатели 2017\DSC_7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3" y="4076698"/>
            <a:ext cx="1008361" cy="151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чая ДС 20\фото воспитатели\Фото воспитатели 2017\DSC_78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86348"/>
            <a:ext cx="1008112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абочая ДС 20\фото воспитатели\Фото воспитатели 2017\DSC_78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086348"/>
            <a:ext cx="1008113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Мостовая Т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1596391"/>
            <a:ext cx="1050863" cy="14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53"/>
          <p:cNvSpPr txBox="1">
            <a:spLocks noChangeArrowheads="1"/>
          </p:cNvSpPr>
          <p:nvPr/>
        </p:nvSpPr>
        <p:spPr bwMode="auto">
          <a:xfrm>
            <a:off x="1995953" y="3131096"/>
            <a:ext cx="1462088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Е.А. </a:t>
            </a:r>
            <a:r>
              <a:rPr lang="ru-RU" altLang="ru-RU" sz="1000" b="1" kern="0" dirty="0" err="1" smtClean="0">
                <a:solidFill>
                  <a:srgbClr val="00295C"/>
                </a:solidFill>
              </a:rPr>
              <a:t>Гехт</a:t>
            </a:r>
            <a:r>
              <a:rPr lang="ru-RU" altLang="ru-RU" sz="1000" b="1" kern="0" dirty="0" smtClean="0">
                <a:solidFill>
                  <a:srgbClr val="00295C"/>
                </a:solidFill>
              </a:rPr>
              <a:t>, заведующий 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5"/>
          <a:stretch/>
        </p:blipFill>
        <p:spPr bwMode="auto">
          <a:xfrm>
            <a:off x="2195513" y="1550762"/>
            <a:ext cx="106296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Объект 8"/>
          <p:cNvPicPr>
            <a:picLocks noGrp="1" noChangeAspect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35719" y="116633"/>
            <a:ext cx="1223913" cy="10254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20" y="116633"/>
            <a:ext cx="1296194" cy="108600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7663" y="1"/>
            <a:ext cx="8470900" cy="16288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</a:br>
            <a:r>
              <a:rPr lang="ru-RU" altLang="ru-RU" sz="20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  <a:endParaRPr lang="ru-RU" sz="1000" b="1" cap="none" dirty="0" smtClean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  <a:p>
            <a:pPr algn="ctr" eaLnBrk="1" hangingPunct="1">
              <a:defRPr/>
            </a:pPr>
            <a:r>
              <a:rPr lang="ru-RU" sz="16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«Оптимизация процесса анкетирования </a:t>
            </a:r>
            <a:r>
              <a:rPr lang="ru-RU" sz="16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родителей </a:t>
            </a:r>
            <a:r>
              <a:rPr lang="ru-RU" sz="16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(законных представителей)</a:t>
            </a:r>
            <a:br>
              <a:rPr lang="ru-RU" sz="16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по предоставлению </a:t>
            </a:r>
            <a:r>
              <a:rPr lang="ru-RU" sz="16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дополнительных </a:t>
            </a:r>
            <a:r>
              <a:rPr lang="ru-RU" sz="16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образовательных услуг»</a:t>
            </a:r>
            <a:endParaRPr lang="ru-RU" sz="1600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88834" y="6599634"/>
            <a:ext cx="34766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9E37435D-E193-46F7-85D0-A87896F50A41}" type="slidenum">
              <a:rPr lang="ru-RU" altLang="ru-RU" b="1" smtClean="0">
                <a:solidFill>
                  <a:srgbClr val="215968"/>
                </a:solidFill>
              </a:rPr>
              <a:pPr algn="ctr"/>
              <a:t>5</a:t>
            </a:fld>
            <a:endParaRPr lang="ru-RU" altLang="ru-RU" b="1" dirty="0" smtClean="0">
              <a:solidFill>
                <a:srgbClr val="215968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95288" y="5064795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/>
              <a:t>ШАГ 5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8101013" y="1517700"/>
            <a:ext cx="503237" cy="34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6011863" y="1517700"/>
            <a:ext cx="503237" cy="37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2557463" y="4993357"/>
            <a:ext cx="57467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/>
              <a:t>ШАГ 6</a:t>
            </a:r>
          </a:p>
        </p:txBody>
      </p:sp>
      <p:sp>
        <p:nvSpPr>
          <p:cNvPr id="131" name="Стрелка вправо 130"/>
          <p:cNvSpPr/>
          <p:nvPr/>
        </p:nvSpPr>
        <p:spPr>
          <a:xfrm>
            <a:off x="2228850" y="2547020"/>
            <a:ext cx="366713" cy="2492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2" name="Стрелка вправо 131"/>
          <p:cNvSpPr/>
          <p:nvPr/>
        </p:nvSpPr>
        <p:spPr>
          <a:xfrm>
            <a:off x="4386263" y="2554957"/>
            <a:ext cx="427037" cy="2841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3" name="Стрелка вправо 132"/>
          <p:cNvSpPr/>
          <p:nvPr/>
        </p:nvSpPr>
        <p:spPr>
          <a:xfrm>
            <a:off x="6511925" y="2547020"/>
            <a:ext cx="365125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4" name="Стрелка вправо 133"/>
          <p:cNvSpPr/>
          <p:nvPr/>
        </p:nvSpPr>
        <p:spPr>
          <a:xfrm>
            <a:off x="8655050" y="2554957"/>
            <a:ext cx="363538" cy="2587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4843463" y="4921920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/>
              <a:t>ШАГ 7</a:t>
            </a:r>
          </a:p>
        </p:txBody>
      </p:sp>
      <p:graphicFrame>
        <p:nvGraphicFramePr>
          <p:cNvPr id="136" name="Таблица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63098"/>
              </p:ext>
            </p:extLst>
          </p:nvPr>
        </p:nvGraphicFramePr>
        <p:xfrm>
          <a:off x="598719" y="1917004"/>
          <a:ext cx="1751856" cy="12035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/>
                  </a:extLst>
                </a:gridCol>
              </a:tblGrid>
              <a:tr h="3214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Старший 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4958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бланка анкеты ст. воспитателем</a:t>
                      </a:r>
                      <a:endParaRPr lang="ru-RU" alt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710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  мин.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7" name="Стрелка вправо 136"/>
          <p:cNvSpPr/>
          <p:nvPr/>
        </p:nvSpPr>
        <p:spPr>
          <a:xfrm>
            <a:off x="2214563" y="4161507"/>
            <a:ext cx="342900" cy="2746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8" name="Стрелка вправо 137"/>
          <p:cNvSpPr/>
          <p:nvPr/>
        </p:nvSpPr>
        <p:spPr>
          <a:xfrm>
            <a:off x="4397375" y="4172620"/>
            <a:ext cx="352425" cy="2635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332546" y="1887023"/>
            <a:ext cx="251520" cy="12549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ВХОД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8575853" y="3552552"/>
            <a:ext cx="288032" cy="1440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ВЫХОД</a:t>
            </a:r>
          </a:p>
        </p:txBody>
      </p:sp>
      <p:graphicFrame>
        <p:nvGraphicFramePr>
          <p:cNvPr id="142" name="Таблица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570521"/>
              </p:ext>
            </p:extLst>
          </p:nvPr>
        </p:nvGraphicFramePr>
        <p:xfrm>
          <a:off x="2609384" y="1897112"/>
          <a:ext cx="1735226" cy="115751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5226">
                  <a:extLst>
                    <a:ext uri="{9D8B030D-6E8A-4147-A177-3AD203B41FA5}"/>
                  </a:extLst>
                </a:gridCol>
              </a:tblGrid>
              <a:tr h="28107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Старший 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2812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Раздача готового бланка  анкеты в каждую группу</a:t>
                      </a:r>
                      <a:endParaRPr lang="ru-RU" alt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971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</a:t>
                      </a:r>
                      <a:r>
                        <a:rPr lang="ru-RU" sz="900" b="1" baseline="0" dirty="0" smtClean="0"/>
                        <a:t> – 25 ми</a:t>
                      </a:r>
                      <a:r>
                        <a:rPr lang="ru-RU" sz="900" b="1" dirty="0" smtClean="0"/>
                        <a:t>н. 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3" name="Таблица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08995"/>
              </p:ext>
            </p:extLst>
          </p:nvPr>
        </p:nvGraphicFramePr>
        <p:xfrm>
          <a:off x="4839038" y="1897112"/>
          <a:ext cx="1646095" cy="13022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46095">
                  <a:extLst>
                    <a:ext uri="{9D8B030D-6E8A-4147-A177-3AD203B41FA5}"/>
                  </a:extLst>
                </a:gridCol>
              </a:tblGrid>
              <a:tr h="2504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dirty="0" smtClean="0"/>
                        <a:t>Педагоги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511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Раздача бланков анкеты родителям для заполнения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07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90 - 120 мин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4" name="Таблица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354313"/>
              </p:ext>
            </p:extLst>
          </p:nvPr>
        </p:nvGraphicFramePr>
        <p:xfrm>
          <a:off x="6875722" y="1897112"/>
          <a:ext cx="1751856" cy="11821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/>
                  </a:extLst>
                </a:gridCol>
              </a:tblGrid>
              <a:tr h="231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dirty="0" smtClean="0"/>
                        <a:t>Родители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20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Заполнение анкет 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804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90 - 120 мин.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5" name="Таблица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32622"/>
              </p:ext>
            </p:extLst>
          </p:nvPr>
        </p:nvGraphicFramePr>
        <p:xfrm>
          <a:off x="429108" y="3553296"/>
          <a:ext cx="1751856" cy="145578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/>
                  </a:extLst>
                </a:gridCol>
              </a:tblGrid>
              <a:tr h="2233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педагоги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27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Подсчёт результатов анкетирования и составление итогового листа воспитателем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459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40 - 50 мин.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6" name="Таблица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978655"/>
              </p:ext>
            </p:extLst>
          </p:nvPr>
        </p:nvGraphicFramePr>
        <p:xfrm>
          <a:off x="2589348" y="3553296"/>
          <a:ext cx="1751856" cy="137924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/>
                  </a:extLst>
                </a:gridCol>
              </a:tblGrid>
              <a:tr h="23740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Педагоги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9843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Передача итогового листа анкеты ст. воспитателю для составления  сводной анкеты</a:t>
                      </a:r>
                      <a:endParaRPr lang="ru-RU" alt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984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10 - 15 мин. 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7" name="Таблица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73069"/>
              </p:ext>
            </p:extLst>
          </p:nvPr>
        </p:nvGraphicFramePr>
        <p:xfrm>
          <a:off x="4781880" y="3553296"/>
          <a:ext cx="1682830" cy="127161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82830">
                  <a:extLst>
                    <a:ext uri="{9D8B030D-6E8A-4147-A177-3AD203B41FA5}"/>
                  </a:extLst>
                </a:gridCol>
              </a:tblGrid>
              <a:tr h="28524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Старший 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29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Подсчёт результатов анкетирования по ДОУ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639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45 - 50 мин.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49" name="Пятно 1 60"/>
          <p:cNvSpPr/>
          <p:nvPr/>
        </p:nvSpPr>
        <p:spPr>
          <a:xfrm>
            <a:off x="2595563" y="283912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50" name="Пятно 1 60"/>
          <p:cNvSpPr/>
          <p:nvPr/>
        </p:nvSpPr>
        <p:spPr>
          <a:xfrm>
            <a:off x="6948488" y="288992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51" name="Стрелка вправо 150"/>
          <p:cNvSpPr/>
          <p:nvPr/>
        </p:nvSpPr>
        <p:spPr>
          <a:xfrm>
            <a:off x="46038" y="4632325"/>
            <a:ext cx="349250" cy="2746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91" name="TextBox 48"/>
          <p:cNvSpPr txBox="1">
            <a:spLocks noChangeArrowheads="1"/>
          </p:cNvSpPr>
          <p:nvPr/>
        </p:nvSpPr>
        <p:spPr bwMode="auto">
          <a:xfrm>
            <a:off x="46038" y="5976938"/>
            <a:ext cx="4481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C00000"/>
                </a:solidFill>
                <a:latin typeface="Calibri" pitchFamily="34" charset="0"/>
              </a:rPr>
              <a:t>ВПП (время протекания процесса)  – 5,5 часов (330 мин) – 7 часов (420 мин.)</a:t>
            </a:r>
          </a:p>
        </p:txBody>
      </p:sp>
      <p:sp>
        <p:nvSpPr>
          <p:cNvPr id="153" name="Пятно 1 60"/>
          <p:cNvSpPr/>
          <p:nvPr/>
        </p:nvSpPr>
        <p:spPr>
          <a:xfrm>
            <a:off x="4527550" y="5445224"/>
            <a:ext cx="444500" cy="3810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54" name="Пятно 1 60"/>
          <p:cNvSpPr/>
          <p:nvPr/>
        </p:nvSpPr>
        <p:spPr>
          <a:xfrm>
            <a:off x="4500563" y="5765899"/>
            <a:ext cx="431800" cy="387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graphicFrame>
        <p:nvGraphicFramePr>
          <p:cNvPr id="155" name="Таблица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84165"/>
              </p:ext>
            </p:extLst>
          </p:nvPr>
        </p:nvGraphicFramePr>
        <p:xfrm>
          <a:off x="4917504" y="5589240"/>
          <a:ext cx="4191000" cy="8732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>
                  <a:extLst>
                    <a:ext uri="{9D8B030D-6E8A-4147-A177-3AD203B41FA5}"/>
                  </a:extLst>
                </a:gridCol>
              </a:tblGrid>
              <a:tr h="220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Длительный процесс распространения бланков анкет</a:t>
                      </a:r>
                      <a:endParaRPr lang="ru-RU" alt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9" marB="45719"/>
                </a:tc>
                <a:extLst>
                  <a:ext uri="{0D108BD9-81ED-4DB2-BD59-A6C34878D82A}"/>
                </a:extLst>
              </a:tr>
              <a:tr h="210793">
                <a:tc>
                  <a:txBody>
                    <a:bodyPr/>
                    <a:lstStyle/>
                    <a:p>
                      <a:pPr eaLnBrk="1">
                        <a:lnSpc>
                          <a:spcPct val="93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imes New Roman" pitchFamily="18" charset="0"/>
                        <a:buNone/>
                      </a:pPr>
                      <a:r>
                        <a:rPr lang="ru-RU" alt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Длительный процесс обработки анкет родителей</a:t>
                      </a:r>
                      <a:endParaRPr lang="ru-RU" alt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0" marR="91420" marT="45719" marB="45719"/>
                </a:tc>
                <a:extLst>
                  <a:ext uri="{0D108BD9-81ED-4DB2-BD59-A6C34878D82A}"/>
                </a:extLst>
              </a:tr>
              <a:tr h="171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Неудовлетворенность родителей необходимостью заполнения анкет во  время прихода за ребенком в вечернее время.</a:t>
                      </a:r>
                    </a:p>
                  </a:txBody>
                  <a:tcPr marL="91420" marR="91420" marT="45719" marB="45719"/>
                </a:tc>
              </a:tr>
            </a:tbl>
          </a:graphicData>
        </a:graphic>
      </p:graphicFrame>
      <p:sp>
        <p:nvSpPr>
          <p:cNvPr id="15401" name="Прямоугольник 54"/>
          <p:cNvSpPr>
            <a:spLocks noChangeArrowheads="1"/>
          </p:cNvSpPr>
          <p:nvPr/>
        </p:nvSpPr>
        <p:spPr bwMode="auto">
          <a:xfrm>
            <a:off x="6118225" y="5282282"/>
            <a:ext cx="3046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1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П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роблемные участки 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851275" y="1517700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1835150" y="1498650"/>
            <a:ext cx="504825" cy="37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/>
              <a:t>ШАГ 1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63399"/>
              </p:ext>
            </p:extLst>
          </p:nvPr>
        </p:nvGraphicFramePr>
        <p:xfrm>
          <a:off x="6893023" y="3553297"/>
          <a:ext cx="1682830" cy="12241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82830">
                  <a:extLst>
                    <a:ext uri="{9D8B030D-6E8A-4147-A177-3AD203B41FA5}"/>
                  </a:extLst>
                </a:gridCol>
              </a:tblGrid>
              <a:tr h="27459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Старший воспитатель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10192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сводной  анкеты по ДОУ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935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15 - 20 мин.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6524625" y="4161507"/>
            <a:ext cx="352425" cy="2635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948488" y="4848895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/>
              <a:t>ШАГ 8</a:t>
            </a:r>
          </a:p>
        </p:txBody>
      </p:sp>
      <p:sp>
        <p:nvSpPr>
          <p:cNvPr id="139" name="Пятно 1 60"/>
          <p:cNvSpPr/>
          <p:nvPr/>
        </p:nvSpPr>
        <p:spPr>
          <a:xfrm>
            <a:off x="4629150" y="2889920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9" name="Пятно 1 60"/>
          <p:cNvSpPr/>
          <p:nvPr/>
        </p:nvSpPr>
        <p:spPr>
          <a:xfrm>
            <a:off x="1331913" y="485842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40" name="Пятно 1 60"/>
          <p:cNvSpPr/>
          <p:nvPr/>
        </p:nvSpPr>
        <p:spPr>
          <a:xfrm>
            <a:off x="5472113" y="474094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Пятно 1 60"/>
          <p:cNvSpPr/>
          <p:nvPr/>
        </p:nvSpPr>
        <p:spPr>
          <a:xfrm>
            <a:off x="4499992" y="6093296"/>
            <a:ext cx="395287" cy="35718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2" name="Пятно 1 60"/>
          <p:cNvSpPr/>
          <p:nvPr/>
        </p:nvSpPr>
        <p:spPr>
          <a:xfrm>
            <a:off x="8101013" y="2876877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79134" y="145514"/>
            <a:ext cx="213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12.09.2019 г.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4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авнобедренный треугольник 32"/>
          <p:cNvSpPr/>
          <p:nvPr/>
        </p:nvSpPr>
        <p:spPr>
          <a:xfrm>
            <a:off x="323527" y="1508398"/>
            <a:ext cx="7211391" cy="5160962"/>
          </a:xfrm>
          <a:prstGeom prst="triangle">
            <a:avLst/>
          </a:prstGeom>
          <a:gradFill>
            <a:gsLst>
              <a:gs pos="0">
                <a:srgbClr val="ADE9C0"/>
              </a:gs>
              <a:gs pos="43000">
                <a:srgbClr val="E1F7E8"/>
              </a:gs>
              <a:gs pos="100000">
                <a:srgbClr val="ADE9C0"/>
              </a:gs>
            </a:gsLst>
            <a:lin ang="0" scaled="1"/>
          </a:gradFill>
          <a:ln w="381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1835696" y="1221060"/>
            <a:ext cx="4176712" cy="3095625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</a:endParaRPr>
          </a:p>
        </p:txBody>
      </p:sp>
      <p:sp>
        <p:nvSpPr>
          <p:cNvPr id="38" name="Трапеция 37"/>
          <p:cNvSpPr/>
          <p:nvPr/>
        </p:nvSpPr>
        <p:spPr>
          <a:xfrm>
            <a:off x="1691680" y="2876823"/>
            <a:ext cx="4464050" cy="1727200"/>
          </a:xfrm>
          <a:prstGeom prst="trapezoid">
            <a:avLst>
              <a:gd name="adj" fmla="val 60469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9460" name="TextBox 38"/>
          <p:cNvSpPr txBox="1">
            <a:spLocks noChangeArrowheads="1"/>
          </p:cNvSpPr>
          <p:nvPr/>
        </p:nvSpPr>
        <p:spPr bwMode="auto">
          <a:xfrm>
            <a:off x="1000795" y="4893121"/>
            <a:ext cx="59753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solidFill>
                  <a:srgbClr val="00355C"/>
                </a:solidFill>
                <a:latin typeface="Calibri" pitchFamily="34" charset="0"/>
              </a:rPr>
              <a:t>Уровень </a:t>
            </a:r>
            <a:r>
              <a:rPr lang="ru-RU" sz="1300" b="1" dirty="0" smtClean="0">
                <a:solidFill>
                  <a:srgbClr val="00355C"/>
                </a:solidFill>
                <a:latin typeface="Calibri" pitchFamily="34" charset="0"/>
              </a:rPr>
              <a:t>ДОУ</a:t>
            </a:r>
            <a:endParaRPr lang="ru-RU" sz="1300" b="1" dirty="0">
              <a:solidFill>
                <a:srgbClr val="00355C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6061" y="3751188"/>
            <a:ext cx="38735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kern="0" dirty="0" smtClean="0">
                <a:solidFill>
                  <a:srgbClr val="00355C"/>
                </a:solidFill>
                <a:latin typeface="+mn-lt"/>
              </a:rPr>
              <a:t>Муниципальный </a:t>
            </a:r>
            <a:r>
              <a:rPr lang="ru-RU" sz="1300" b="1" kern="0" dirty="0">
                <a:solidFill>
                  <a:srgbClr val="00355C"/>
                </a:solidFill>
                <a:latin typeface="+mn-lt"/>
              </a:rPr>
              <a:t>уровень </a:t>
            </a:r>
            <a:endParaRPr lang="en-US" sz="1300" b="1" kern="0" dirty="0">
              <a:ln>
                <a:solidFill>
                  <a:schemeClr val="accent2"/>
                </a:solidFill>
              </a:ln>
              <a:solidFill>
                <a:srgbClr val="00355C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9925" y="6448425"/>
            <a:ext cx="2133600" cy="365125"/>
          </a:xfrm>
        </p:spPr>
        <p:txBody>
          <a:bodyPr/>
          <a:lstStyle/>
          <a:p>
            <a:pPr>
              <a:defRPr/>
            </a:pPr>
            <a:fld id="{9DAC49A2-A012-4536-9790-1756363CA9E3}" type="slidenum">
              <a:rPr lang="ru-RU" sz="1400"/>
              <a:pPr>
                <a:defRPr/>
              </a:pPr>
              <a:t>6</a:t>
            </a:fld>
            <a:endParaRPr lang="ru-RU" sz="1400"/>
          </a:p>
        </p:txBody>
      </p:sp>
      <p:sp>
        <p:nvSpPr>
          <p:cNvPr id="20" name="Прямоугольник 9"/>
          <p:cNvSpPr>
            <a:spLocks noChangeArrowheads="1"/>
          </p:cNvSpPr>
          <p:nvPr/>
        </p:nvSpPr>
        <p:spPr bwMode="auto">
          <a:xfrm>
            <a:off x="5787726" y="1368069"/>
            <a:ext cx="3356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Длительный процесс распространения бланков анкет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10"/>
          <p:cNvSpPr>
            <a:spLocks noChangeArrowheads="1"/>
          </p:cNvSpPr>
          <p:nvPr/>
        </p:nvSpPr>
        <p:spPr bwMode="auto">
          <a:xfrm>
            <a:off x="5857663" y="1820346"/>
            <a:ext cx="3175385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Длительный процесс обработки анкет родителей</a:t>
            </a:r>
          </a:p>
        </p:txBody>
      </p:sp>
      <p:sp>
        <p:nvSpPr>
          <p:cNvPr id="23" name="Пятно 1 60"/>
          <p:cNvSpPr/>
          <p:nvPr/>
        </p:nvSpPr>
        <p:spPr>
          <a:xfrm>
            <a:off x="5078015" y="127202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75" y="1772816"/>
            <a:ext cx="644351" cy="105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006028" y="2063745"/>
            <a:ext cx="38735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kern="0" dirty="0" smtClean="0">
                <a:solidFill>
                  <a:srgbClr val="00355C"/>
                </a:solidFill>
                <a:latin typeface="+mn-lt"/>
              </a:rPr>
              <a:t>Региональный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kern="0" dirty="0" smtClean="0">
                <a:solidFill>
                  <a:srgbClr val="00355C"/>
                </a:solidFill>
                <a:latin typeface="+mn-lt"/>
              </a:rPr>
              <a:t> </a:t>
            </a:r>
            <a:r>
              <a:rPr lang="ru-RU" sz="1300" b="1" kern="0" dirty="0">
                <a:solidFill>
                  <a:srgbClr val="00355C"/>
                </a:solidFill>
                <a:latin typeface="+mn-lt"/>
              </a:rPr>
              <a:t>уровень </a:t>
            </a:r>
            <a:endParaRPr lang="en-US" sz="1300" b="1" kern="0" dirty="0">
              <a:ln>
                <a:solidFill>
                  <a:schemeClr val="accent2"/>
                </a:solidFill>
              </a:ln>
              <a:solidFill>
                <a:srgbClr val="00355C"/>
              </a:solidFill>
              <a:latin typeface="+mn-lt"/>
            </a:endParaRPr>
          </a:p>
        </p:txBody>
      </p:sp>
      <p:sp>
        <p:nvSpPr>
          <p:cNvPr id="26" name="Пятно 1 60"/>
          <p:cNvSpPr/>
          <p:nvPr/>
        </p:nvSpPr>
        <p:spPr>
          <a:xfrm>
            <a:off x="2987824" y="5632077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21" y="5329657"/>
            <a:ext cx="6762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57663" y="2256106"/>
            <a:ext cx="31657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Неудовлетворенность родителей необходимостью заполнения анкет во  время прихода за ребенком в вечернее время.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-684584" y="-22710"/>
            <a:ext cx="11121125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ВВЕДЕНИЕ В ПРЕДМЕТНУЮ ОБЛАСТЬ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(ОПИСАНИЕ СИТУАЦИИ «КАК ЕСТЬ»)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Пирамида проблем: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24" name="Объект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9" y="116633"/>
            <a:ext cx="1453717" cy="121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9" y="116633"/>
            <a:ext cx="1223913" cy="102544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1407F-66B6-49EB-818D-5A6A33F0B5A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622968"/>
              </p:ext>
            </p:extLst>
          </p:nvPr>
        </p:nvGraphicFramePr>
        <p:xfrm>
          <a:off x="827584" y="2060848"/>
          <a:ext cx="8064896" cy="4443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6552728"/>
              </a:tblGrid>
              <a:tr h="79076">
                <a:tc rowSpan="8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1 - Длительный процесс анкетирования родителей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Почему?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158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Потому что большое количество анкетируемых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79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Почему?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237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Потому что родители заполняют анкеты во время прихода за ребёнком вечером (с 16 до 19 часов)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79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Почему?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158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Потому что заполнение анкет происходит в письменном виде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79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Почему?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79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Потому что нет готовых шаблонов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79076">
                <a:tc rowSpan="8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2 -  Длительный процесс обработки анкет родителей </a:t>
                      </a:r>
                      <a:endParaRPr lang="ru-RU" sz="9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Почему?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158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Потому что большое количество анкет (25-30 шт.)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79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Почему?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158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Потому что подсчёт данных происходит вручную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79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Почему?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158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Потому что отсутствует электронный шаблон анкет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79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Почему?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158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Потому что отсутствует электронная система подсчёта данных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79076">
                <a:tc rowSpan="8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3 - Неудовлетворенность родителей необходимостью заполнения анкет во время прихода за ребенком в вечернее время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Почему?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158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Потому что родители не имеют возможности посоветоваться друг с другом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79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Почему?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158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Потому что отвлекаются на общение с ребёнком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79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Почему?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158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Потому что родители невнимательно заполняют анкету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79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Почему?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158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Потому что родители ощущают усталость после работы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3568" y="116632"/>
            <a:ext cx="833236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РЕШЕНИЯ ПРОБЛЕМ С ИСПОЛЬЗОВАНИЕМ МЕХАНИЗМА «5 ПОЧЕМУ?»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«Оптимизация процесса анкетирования родителей (законных представителей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изучению запроса на предоставление платных образовательных услуг»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Выявленные проблемы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1.Длительный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 анкетирования родителей.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Длительный процесс обработки анкет родителей.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3.Неудовлетворенность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родителей необходимостью заполнения анкет во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прихода за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ребенком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вечернее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время.</a:t>
            </a:r>
          </a:p>
        </p:txBody>
      </p:sp>
    </p:spTree>
    <p:extLst>
      <p:ext uri="{BB962C8B-B14F-4D97-AF65-F5344CB8AC3E}">
        <p14:creationId xmlns:p14="http://schemas.microsoft.com/office/powerpoint/2010/main" val="554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284163" y="1193800"/>
            <a:ext cx="8686801" cy="78581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3000" b="1" dirty="0" smtClean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5580063" y="614363"/>
            <a:ext cx="321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Анализ проблем</a:t>
            </a:r>
            <a:endParaRPr lang="ru-RU" alt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19526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Введение в предметную область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(описание ситуации «как есть»)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/>
            </a:r>
            <a:b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</a:br>
            <a:endParaRPr lang="ru-RU" sz="3000" b="1" dirty="0" smtClean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graphicFrame>
        <p:nvGraphicFramePr>
          <p:cNvPr id="8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846077"/>
              </p:ext>
            </p:extLst>
          </p:nvPr>
        </p:nvGraphicFramePr>
        <p:xfrm>
          <a:off x="179388" y="1121370"/>
          <a:ext cx="8823325" cy="5187950"/>
        </p:xfrm>
        <a:graphic>
          <a:graphicData uri="http://schemas.openxmlformats.org/drawingml/2006/table">
            <a:tbl>
              <a:tblPr/>
              <a:tblGrid>
                <a:gridCol w="2736343"/>
                <a:gridCol w="2161609"/>
                <a:gridCol w="2343887"/>
                <a:gridCol w="1581486"/>
              </a:tblGrid>
              <a:tr h="8048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4" marR="91434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Первопричина</a:t>
                      </a:r>
                    </a:p>
                  </a:txBody>
                  <a:tcPr marL="91434" marR="91434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решения </a:t>
                      </a:r>
                    </a:p>
                  </a:txBody>
                  <a:tcPr marL="91434" marR="91434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времени , мин.</a:t>
                      </a:r>
                    </a:p>
                  </a:txBody>
                  <a:tcPr marL="91434" marR="91434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11406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Ресурсоемкость процесса организации анкетирование родителей (законных представителей) по предоставлению дополнительных образовательных услуг.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Существенные временные затраты на распространение и заполнение анкет.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34" marR="508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 опросных листов в бумажном виде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 дистанционного анкетирования родителей с  использованием онлайн-форм опросников в мессенджерах.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Рассылка бланка анкеты с помощью электронной почты.</a:t>
                      </a:r>
                    </a:p>
                  </a:txBody>
                  <a:tcPr marL="50834" marR="508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мин.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622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Большая вероятность допущения ошибки при заполнении итогового листа.</a:t>
                      </a:r>
                    </a:p>
                  </a:txBody>
                  <a:tcPr marL="50834" marR="508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автоматизированной системы внесения и подсчета итоговых данных по каждой группе</a:t>
                      </a:r>
                    </a:p>
                  </a:txBody>
                  <a:tcPr marL="91434" marR="91434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шаблона опросного листа в электронной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Рассылка электронной таблицы с помощью электронной почты.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34" marR="50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мин.</a:t>
                      </a:r>
                    </a:p>
                  </a:txBody>
                  <a:tcPr marL="91434" marR="91434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093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затраты и трудозатраты при подсчете результатов анкетирования.</a:t>
                      </a:r>
                    </a:p>
                  </a:txBody>
                  <a:tcPr marL="50834" marR="508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34" marR="508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743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09013" y="6356350"/>
            <a:ext cx="371475" cy="38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33039294-C988-409E-ADEB-5C6DDE31C5A4}" type="slidenum">
              <a:rPr lang="ru-RU" altLang="ru-RU" smtClean="0">
                <a:solidFill>
                  <a:srgbClr val="898989"/>
                </a:solidFill>
              </a:rPr>
              <a:pPr algn="ctr"/>
              <a:t>8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pic>
        <p:nvPicPr>
          <p:cNvPr id="7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" y="-27384"/>
            <a:ext cx="1367929" cy="11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99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107950" y="4014788"/>
            <a:ext cx="8905875" cy="6365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5725" y="2441575"/>
            <a:ext cx="8905875" cy="6985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5725" y="3257550"/>
            <a:ext cx="8905875" cy="6000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1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450850" cy="2857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CA601CF-5AAC-45E3-8DDE-1D063261BAF5}" type="slidenum">
              <a:rPr lang="ru-RU" altLang="ru-RU" b="1" smtClean="0">
                <a:solidFill>
                  <a:srgbClr val="23263C"/>
                </a:solidFill>
                <a:latin typeface="Franklin Gothic Book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b="1" smtClean="0">
              <a:solidFill>
                <a:srgbClr val="23263C"/>
              </a:solidFill>
              <a:latin typeface="Franklin Gothic Book"/>
              <a:cs typeface="Arial" charset="0"/>
            </a:endParaRPr>
          </a:p>
        </p:txBody>
      </p:sp>
      <p:sp>
        <p:nvSpPr>
          <p:cNvPr id="20483" name="Text Box 14"/>
          <p:cNvSpPr txBox="1">
            <a:spLocks noChangeArrowheads="1"/>
          </p:cNvSpPr>
          <p:nvPr/>
        </p:nvSpPr>
        <p:spPr bwMode="auto">
          <a:xfrm>
            <a:off x="6875463" y="1916113"/>
            <a:ext cx="226853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bIns="10800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</a:rPr>
              <a:t>Экономия  времени, мин.</a:t>
            </a:r>
          </a:p>
        </p:txBody>
      </p:sp>
      <p:sp>
        <p:nvSpPr>
          <p:cNvPr id="20484" name="Text Box 14"/>
          <p:cNvSpPr txBox="1">
            <a:spLocks noChangeArrowheads="1"/>
          </p:cNvSpPr>
          <p:nvPr/>
        </p:nvSpPr>
        <p:spPr bwMode="auto">
          <a:xfrm>
            <a:off x="881063" y="1987550"/>
            <a:ext cx="1674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bIns="10800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</a:rPr>
              <a:t>Проблема</a:t>
            </a:r>
          </a:p>
        </p:txBody>
      </p:sp>
      <p:sp>
        <p:nvSpPr>
          <p:cNvPr id="20485" name="Text Box 14"/>
          <p:cNvSpPr txBox="1">
            <a:spLocks noChangeArrowheads="1"/>
          </p:cNvSpPr>
          <p:nvPr/>
        </p:nvSpPr>
        <p:spPr bwMode="auto">
          <a:xfrm>
            <a:off x="4418013" y="1984375"/>
            <a:ext cx="1593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bIns="10800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</a:rPr>
              <a:t>Решение</a:t>
            </a:r>
          </a:p>
        </p:txBody>
      </p:sp>
      <p:sp>
        <p:nvSpPr>
          <p:cNvPr id="20486" name="TextBox 41"/>
          <p:cNvSpPr txBox="1">
            <a:spLocks noChangeArrowheads="1"/>
          </p:cNvSpPr>
          <p:nvPr/>
        </p:nvSpPr>
        <p:spPr bwMode="auto">
          <a:xfrm>
            <a:off x="179388" y="3309907"/>
            <a:ext cx="3240087" cy="6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>
                <a:solidFill>
                  <a:srgbClr val="000000"/>
                </a:solidFill>
              </a:rPr>
              <a:t>Долговременный процесс заполнения анкет</a:t>
            </a:r>
          </a:p>
          <a:p>
            <a:pPr algn="ctr">
              <a:lnSpc>
                <a:spcPct val="80000"/>
              </a:lnSpc>
            </a:pP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0487" name="TextBox 41"/>
          <p:cNvSpPr txBox="1">
            <a:spLocks noChangeArrowheads="1"/>
          </p:cNvSpPr>
          <p:nvPr/>
        </p:nvSpPr>
        <p:spPr bwMode="auto">
          <a:xfrm>
            <a:off x="3563939" y="2616457"/>
            <a:ext cx="3168650" cy="43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2800" bIns="108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000000"/>
                </a:solidFill>
              </a:rPr>
              <a:t>Рассылка анкет </a:t>
            </a:r>
            <a:r>
              <a:rPr lang="ru-RU" sz="1400" b="1" dirty="0" smtClean="0">
                <a:solidFill>
                  <a:srgbClr val="000000"/>
                </a:solidFill>
              </a:rPr>
              <a:t>в группах  для родителей в </a:t>
            </a:r>
            <a:r>
              <a:rPr lang="ru-RU" sz="1400" b="1" dirty="0" err="1" smtClean="0">
                <a:solidFill>
                  <a:srgbClr val="000000"/>
                </a:solidFill>
              </a:rPr>
              <a:t>Viber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0488" name="TextBox 41"/>
          <p:cNvSpPr txBox="1">
            <a:spLocks noChangeArrowheads="1"/>
          </p:cNvSpPr>
          <p:nvPr/>
        </p:nvSpPr>
        <p:spPr bwMode="auto">
          <a:xfrm>
            <a:off x="7896225" y="2620878"/>
            <a:ext cx="66040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130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9" name="Стрелка: вправо 3"/>
          <p:cNvSpPr/>
          <p:nvPr/>
        </p:nvSpPr>
        <p:spPr>
          <a:xfrm>
            <a:off x="3203848" y="266858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7183462" y="266858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2" name="TextBox 41"/>
          <p:cNvSpPr txBox="1">
            <a:spLocks noChangeArrowheads="1"/>
          </p:cNvSpPr>
          <p:nvPr/>
        </p:nvSpPr>
        <p:spPr bwMode="auto">
          <a:xfrm>
            <a:off x="107950" y="2416636"/>
            <a:ext cx="3203575" cy="8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2800" bIns="10800" anchor="ctr">
            <a:spAutoFit/>
          </a:bodyPr>
          <a:lstStyle/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400" b="1" dirty="0">
                <a:solidFill>
                  <a:srgbClr val="000000"/>
                </a:solidFill>
              </a:rPr>
              <a:t>Длительный </a:t>
            </a:r>
            <a:r>
              <a:rPr lang="ru-RU" sz="1400" b="1" dirty="0" smtClean="0">
                <a:solidFill>
                  <a:srgbClr val="000000"/>
                </a:solidFill>
              </a:rPr>
              <a:t>процесс </a:t>
            </a: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400" b="1" dirty="0" smtClean="0">
                <a:solidFill>
                  <a:srgbClr val="000000"/>
                </a:solidFill>
              </a:rPr>
              <a:t>распространения бланков </a:t>
            </a: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400" b="1" dirty="0" smtClean="0">
                <a:solidFill>
                  <a:srgbClr val="000000"/>
                </a:solidFill>
              </a:rPr>
              <a:t>анкет</a:t>
            </a:r>
            <a:endParaRPr lang="ru-RU" sz="1400" b="1" dirty="0">
              <a:solidFill>
                <a:srgbClr val="000000"/>
              </a:solidFill>
            </a:endParaRP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ru-RU" sz="1400" b="1" dirty="0"/>
          </a:p>
        </p:txBody>
      </p:sp>
      <p:sp>
        <p:nvSpPr>
          <p:cNvPr id="20493" name="TextBox 41"/>
          <p:cNvSpPr txBox="1">
            <a:spLocks noChangeArrowheads="1"/>
          </p:cNvSpPr>
          <p:nvPr/>
        </p:nvSpPr>
        <p:spPr bwMode="auto">
          <a:xfrm>
            <a:off x="3419475" y="3170874"/>
            <a:ext cx="3672805" cy="69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2800" bIns="10800"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400" b="1" dirty="0" smtClean="0">
                <a:solidFill>
                  <a:srgbClr val="000000"/>
                </a:solidFill>
              </a:rPr>
              <a:t>Выбор необходимого варианта ответа путём подтверждения того или иного пункта </a:t>
            </a:r>
            <a:r>
              <a:rPr lang="ru-RU" sz="1400" b="1" dirty="0">
                <a:solidFill>
                  <a:srgbClr val="000000"/>
                </a:solidFill>
              </a:rPr>
              <a:t>в опроснике </a:t>
            </a:r>
            <a:r>
              <a:rPr lang="ru-RU" sz="1400" b="1" dirty="0" err="1" smtClean="0">
                <a:solidFill>
                  <a:srgbClr val="000000"/>
                </a:solidFill>
              </a:rPr>
              <a:t>Viber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0494" name="TextBox 41"/>
          <p:cNvSpPr txBox="1">
            <a:spLocks noChangeArrowheads="1"/>
          </p:cNvSpPr>
          <p:nvPr/>
        </p:nvSpPr>
        <p:spPr bwMode="auto">
          <a:xfrm>
            <a:off x="7896225" y="3374941"/>
            <a:ext cx="66040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60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7" name="Стрелка: вправо 3"/>
          <p:cNvSpPr/>
          <p:nvPr/>
        </p:nvSpPr>
        <p:spPr>
          <a:xfrm>
            <a:off x="3203848" y="342423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7183462" y="342423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8" name="TextBox 41"/>
          <p:cNvSpPr txBox="1">
            <a:spLocks noChangeArrowheads="1"/>
          </p:cNvSpPr>
          <p:nvPr/>
        </p:nvSpPr>
        <p:spPr bwMode="auto">
          <a:xfrm>
            <a:off x="0" y="4044981"/>
            <a:ext cx="3311525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0000"/>
                </a:solidFill>
              </a:rPr>
              <a:t>Ручной подсчёт результатов анкетирования</a:t>
            </a:r>
          </a:p>
        </p:txBody>
      </p:sp>
      <p:sp>
        <p:nvSpPr>
          <p:cNvPr id="20499" name="TextBox 41"/>
          <p:cNvSpPr txBox="1">
            <a:spLocks noChangeArrowheads="1"/>
          </p:cNvSpPr>
          <p:nvPr/>
        </p:nvSpPr>
        <p:spPr bwMode="auto">
          <a:xfrm>
            <a:off x="3563940" y="4006655"/>
            <a:ext cx="3528340" cy="61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2800" bIns="108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rgbClr val="000000"/>
                </a:solidFill>
              </a:rPr>
              <a:t>Автоматический подсчёт результатов анкетирования с помощью электронных таблиц </a:t>
            </a:r>
            <a:r>
              <a:rPr lang="en-US" sz="1400" b="1" dirty="0" smtClean="0">
                <a:solidFill>
                  <a:srgbClr val="000000"/>
                </a:solidFill>
              </a:rPr>
              <a:t>Excel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53" name="Стрелка: вправо 3"/>
          <p:cNvSpPr/>
          <p:nvPr/>
        </p:nvSpPr>
        <p:spPr>
          <a:xfrm>
            <a:off x="3226073" y="4181475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7205687" y="4181475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41"/>
          <p:cNvSpPr txBox="1">
            <a:spLocks noChangeArrowheads="1"/>
          </p:cNvSpPr>
          <p:nvPr/>
        </p:nvSpPr>
        <p:spPr bwMode="auto">
          <a:xfrm>
            <a:off x="7944048" y="4234398"/>
            <a:ext cx="66040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100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426886" y="285728"/>
            <a:ext cx="8177562" cy="1127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ВВЕДЕНИЕ В ПРЕДМЕТНУЮ ОБЛАСТЬ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(ОПИСАНИЕ СИТУАЦИИ «КАК ЕСТЬ»)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Анализ проблем: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27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" y="-27384"/>
            <a:ext cx="1367929" cy="11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1384</Words>
  <Application>Microsoft Office PowerPoint</Application>
  <PresentationFormat>Экран (4:3)</PresentationFormat>
  <Paragraphs>332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 образовательное учреждение  детский сад №20 «Калинка»  Старооскольского городского округа</vt:lpstr>
      <vt:lpstr>Презентация PowerPoint</vt:lpstr>
      <vt:lpstr>Паспорт проекта  «Оптимизация процесса анкетирования родителей (законных представителей) по изучению запроса на предоставление платных образовательных услуг» </vt:lpstr>
      <vt:lpstr>Команда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User</cp:lastModifiedBy>
  <cp:revision>110</cp:revision>
  <cp:lastPrinted>2018-08-24T14:42:12Z</cp:lastPrinted>
  <dcterms:created xsi:type="dcterms:W3CDTF">2018-08-20T14:01:12Z</dcterms:created>
  <dcterms:modified xsi:type="dcterms:W3CDTF">2020-07-10T13:35:08Z</dcterms:modified>
</cp:coreProperties>
</file>